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59" r:id="rId4"/>
    <p:sldId id="273" r:id="rId5"/>
    <p:sldId id="281" r:id="rId6"/>
    <p:sldId id="282" r:id="rId7"/>
    <p:sldId id="284" r:id="rId8"/>
    <p:sldId id="286" r:id="rId9"/>
    <p:sldId id="287" r:id="rId10"/>
    <p:sldId id="290" r:id="rId11"/>
    <p:sldId id="289" r:id="rId12"/>
    <p:sldId id="291" r:id="rId13"/>
    <p:sldId id="292" r:id="rId14"/>
    <p:sldId id="294" r:id="rId15"/>
    <p:sldId id="293" r:id="rId16"/>
    <p:sldId id="295" r:id="rId17"/>
    <p:sldId id="296" r:id="rId18"/>
    <p:sldId id="298" r:id="rId19"/>
    <p:sldId id="297" r:id="rId20"/>
    <p:sldId id="299" r:id="rId21"/>
    <p:sldId id="304" r:id="rId22"/>
    <p:sldId id="306" r:id="rId23"/>
    <p:sldId id="307" r:id="rId24"/>
    <p:sldId id="308" r:id="rId25"/>
    <p:sldId id="301" r:id="rId26"/>
    <p:sldId id="300" r:id="rId27"/>
    <p:sldId id="302" r:id="rId28"/>
    <p:sldId id="303" r:id="rId29"/>
    <p:sldId id="309" r:id="rId30"/>
    <p:sldId id="310" r:id="rId31"/>
    <p:sldId id="311" r:id="rId32"/>
    <p:sldId id="312" r:id="rId33"/>
    <p:sldId id="327" r:id="rId34"/>
    <p:sldId id="328" r:id="rId35"/>
    <p:sldId id="331" r:id="rId36"/>
    <p:sldId id="332" r:id="rId37"/>
    <p:sldId id="313" r:id="rId38"/>
    <p:sldId id="329" r:id="rId39"/>
    <p:sldId id="330" r:id="rId40"/>
    <p:sldId id="319" r:id="rId41"/>
    <p:sldId id="320" r:id="rId42"/>
    <p:sldId id="314" r:id="rId43"/>
    <p:sldId id="315" r:id="rId44"/>
    <p:sldId id="316" r:id="rId45"/>
    <p:sldId id="317" r:id="rId46"/>
    <p:sldId id="318" r:id="rId47"/>
    <p:sldId id="321" r:id="rId48"/>
    <p:sldId id="322" r:id="rId49"/>
    <p:sldId id="323" r:id="rId50"/>
    <p:sldId id="324" r:id="rId51"/>
    <p:sldId id="325" r:id="rId52"/>
    <p:sldId id="326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on hyeon" initials="J" lastIdx="1" clrIdx="0">
    <p:extLst>
      <p:ext uri="{19B8F6BF-5375-455C-9EA6-DF929625EA0E}">
        <p15:presenceInfo xmlns:p15="http://schemas.microsoft.com/office/powerpoint/2012/main" userId="Joon hye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86" autoAdjust="0"/>
    <p:restoredTop sz="94660"/>
  </p:normalViewPr>
  <p:slideViewPr>
    <p:cSldViewPr snapToGrid="0">
      <p:cViewPr>
        <p:scale>
          <a:sx n="66" d="100"/>
          <a:sy n="66" d="100"/>
        </p:scale>
        <p:origin x="2856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103CF-6F55-5F09-A31F-010D9C9BA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894929-4C48-085A-F535-32C33540B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EF713-35E3-800E-9800-3A230772B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1BB3B-84CD-700E-37BC-5D483C312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D2B4F1-A2B2-27CF-C0F8-C6E78FE6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880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E22AE-2733-DA64-DF34-91AB2E538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E86088-E2AC-C897-9BA9-AC728E0DA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BA85D3-35C9-CD3E-620E-79C2A4D7E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273E64-E37F-7ECC-FE1B-D8B3CCFFB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7B7B53-4D89-3911-D7E7-9C568D4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31B438-29C9-CAE3-B355-FB856644A8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80106F-585F-6A74-2F3A-1684C99CB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3F3887-6392-4D8B-1F40-CA8ABC59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2D8549-3686-64F0-DA19-6F82CEEFB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FC0101-17A4-BCA2-D44B-1BD1C2F34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155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E333A-8ED6-5E6D-4D28-4F8BB4D92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7C939D-AF00-FAB2-1B62-CBA036502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916412-BBE0-D2D5-DCE4-F81FA0F5D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97FCA5-DFF3-4D04-A72D-A1B4CDE1C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9C280-6345-05CD-2603-912FA8E01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4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A99A7-43CA-3EE5-DFBB-263A811A2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2D6DB3-4398-54A3-5757-73B69BB4D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A23AEF-81D1-B6C7-8F55-60DC6632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36A51-D5C8-7904-10F3-4EBB310E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D604F-7285-6FAC-1D33-B4C59D8B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46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F9EB1-3CB7-5663-C594-67058440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9EAD78-B585-FB85-594A-CE98C6555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766E17-7144-C5C4-69BA-60273807E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3EF488-3D3D-2C4A-8082-C1447EF3B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E1D9A0-C753-5734-B3A4-133C9EE6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593169-3321-7C9A-8A65-819EDB179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9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80D00-40FE-DB47-6939-FBE68203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44A28A-468F-1F82-C54B-F6D3B5B4A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1AE5DB-FB57-E6CE-7301-D5B152A3D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4BE38-4259-3B09-FE26-BCDCA00998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ADF896-607D-3E2F-DBA2-E9E1D2CCD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40D52E-3496-63CE-0015-0809CBBDC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3DBD95-6A52-94EB-4B57-08119691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B1E2C4-F551-5E7A-E185-14F583137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19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66B3B-86CE-A0A7-670F-76E43C08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BF4087-B532-49CF-36A6-50FA49917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7F6B04-DA06-C243-C515-1FB03161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BBA3E6-767B-437D-4631-7E26C918B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62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2867D0-CB0A-8DE7-ECE2-954E254D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4F1FC9-03E3-3209-A038-C0FAF443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D757E1-4D4A-C391-1783-85F07395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45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CAFE2-7AF0-F709-362B-C1BF76973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7CBE0E-A3E2-57B2-4D19-5055D692D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BB0D8D-1A52-22B8-4E46-FA9CB4F01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FD17FC-5DFB-B0B9-8DA9-721B8603B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A3A9E7-F7C1-A931-7D78-876AE11C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F8DC71-6D1E-9F37-B205-AA23A5FC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60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58DFC-01C3-2923-9C9A-5DEA66057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91B12A-31AF-7D44-62F1-DDD9DDA4B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4C601D-3BB0-AC0A-4632-F4F659FB4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F06195-5A94-5FA5-41C1-8222565D1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8C781-A223-7AE0-8F5D-8E5857263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B648A-69E4-2D77-4BAC-D3B3A7E6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76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0AF59D-F43F-22C9-EEC4-9C5B6ACD3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C31844-9EFE-32BA-6533-FC51ADDD5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4BBC1-5479-4922-5B66-D66873B83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CD3C6-8108-4D3C-93D8-F2A39290C25B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051432-89AE-4ED3-6202-778E578D94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EF730A-0F8F-402C-41B4-DB949007A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628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00BF9-A70A-631B-99F5-BBB64C0B9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딥러닝 이론 교육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9FB0B1-E899-93EB-54DF-7E4B229514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CNN Architecture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Joonhyeon</a:t>
            </a:r>
            <a:r>
              <a:rPr lang="en-US" altLang="ko-KR" dirty="0"/>
              <a:t> Park &lt;junpark25@ajou.ac.kr&gt;</a:t>
            </a:r>
          </a:p>
        </p:txBody>
      </p:sp>
    </p:spTree>
    <p:extLst>
      <p:ext uri="{BB962C8B-B14F-4D97-AF65-F5344CB8AC3E}">
        <p14:creationId xmlns:p14="http://schemas.microsoft.com/office/powerpoint/2010/main" val="4036554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1C97F53-F745-2309-238D-EA3075C7BD37}"/>
              </a:ext>
            </a:extLst>
          </p:cNvPr>
          <p:cNvSpPr txBox="1">
            <a:spLocks/>
          </p:cNvSpPr>
          <p:nvPr/>
        </p:nvSpPr>
        <p:spPr>
          <a:xfrm>
            <a:off x="838199" y="10439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3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B17124-3E25-B489-551D-B618FC68A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511" y="1607829"/>
            <a:ext cx="7548978" cy="51398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6988B2-D0CA-0702-0CD1-89D5C24AFA16}"/>
              </a:ext>
            </a:extLst>
          </p:cNvPr>
          <p:cNvSpPr/>
          <p:nvPr/>
        </p:nvSpPr>
        <p:spPr>
          <a:xfrm>
            <a:off x="1770077" y="5629554"/>
            <a:ext cx="1392573" cy="84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 Feature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CBC44B-58EA-4D30-9A4D-9478F032EDFF}"/>
              </a:ext>
            </a:extLst>
          </p:cNvPr>
          <p:cNvSpPr/>
          <p:nvPr/>
        </p:nvSpPr>
        <p:spPr>
          <a:xfrm>
            <a:off x="10160466" y="5629554"/>
            <a:ext cx="1392573" cy="847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Output Feature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490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1C97F53-F745-2309-238D-EA3075C7BD37}"/>
              </a:ext>
            </a:extLst>
          </p:cNvPr>
          <p:cNvSpPr txBox="1">
            <a:spLocks/>
          </p:cNvSpPr>
          <p:nvPr/>
        </p:nvSpPr>
        <p:spPr>
          <a:xfrm>
            <a:off x="838199" y="10439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B7FCB0-BE9B-EA91-1143-E6ED09459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69502"/>
            <a:ext cx="12192000" cy="38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51780160-A346-3010-0D93-154876B4C1F0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Stride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02294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1C97F53-F745-2309-238D-EA3075C7BD37}"/>
              </a:ext>
            </a:extLst>
          </p:cNvPr>
          <p:cNvSpPr txBox="1">
            <a:spLocks/>
          </p:cNvSpPr>
          <p:nvPr/>
        </p:nvSpPr>
        <p:spPr>
          <a:xfrm>
            <a:off x="838199" y="10439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32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1780160-A346-3010-0D93-154876B4C1F0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Padding</a:t>
            </a:r>
            <a:endParaRPr lang="ko-KR" altLang="en-US"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732548-2528-F40F-C107-F20FE5772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4" y="2674302"/>
            <a:ext cx="91630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773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1C97F53-F745-2309-238D-EA3075C7BD37}"/>
              </a:ext>
            </a:extLst>
          </p:cNvPr>
          <p:cNvSpPr txBox="1">
            <a:spLocks/>
          </p:cNvSpPr>
          <p:nvPr/>
        </p:nvSpPr>
        <p:spPr>
          <a:xfrm>
            <a:off x="838199" y="10439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3200" dirty="0"/>
          </a:p>
        </p:txBody>
      </p:sp>
      <p:pic>
        <p:nvPicPr>
          <p:cNvPr id="3074" name="Picture 2" descr="arbitrary_padding_no_strides">
            <a:extLst>
              <a:ext uri="{FF2B5EF4-FFF2-40B4-BE49-F238E27FC236}">
                <a16:creationId xmlns:a16="http://schemas.microsoft.com/office/drawing/2014/main" id="{2EA035C8-3EB5-4CD4-3E32-C3EDD87FD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343" y="2369502"/>
            <a:ext cx="3979311" cy="435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77A07B7-2A10-0AA0-51BD-796657B97AA8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Ex) Filter Size = (4,4), Stride= 1, Padding size =2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06778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1C97F53-F745-2309-238D-EA3075C7BD37}"/>
              </a:ext>
            </a:extLst>
          </p:cNvPr>
          <p:cNvSpPr txBox="1">
            <a:spLocks/>
          </p:cNvSpPr>
          <p:nvPr/>
        </p:nvSpPr>
        <p:spPr>
          <a:xfrm>
            <a:off x="838199" y="10439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32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7A07B7-2A10-0AA0-51BD-796657B97AA8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Ex) Filter Size = (3,3), Stride= 2, Padding size = 0</a:t>
            </a:r>
            <a:endParaRPr lang="ko-KR" altLang="en-US" sz="3200" dirty="0"/>
          </a:p>
        </p:txBody>
      </p:sp>
      <p:pic>
        <p:nvPicPr>
          <p:cNvPr id="4098" name="Picture 2" descr="no_padding_strides">
            <a:extLst>
              <a:ext uri="{FF2B5EF4-FFF2-40B4-BE49-F238E27FC236}">
                <a16:creationId xmlns:a16="http://schemas.microsoft.com/office/drawing/2014/main" id="{02374ED1-6AAC-C325-96A9-5BDA4BA9F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801" y="2521902"/>
            <a:ext cx="4280395" cy="419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912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1C97F53-F745-2309-238D-EA3075C7BD37}"/>
              </a:ext>
            </a:extLst>
          </p:cNvPr>
          <p:cNvSpPr txBox="1">
            <a:spLocks/>
          </p:cNvSpPr>
          <p:nvPr/>
        </p:nvSpPr>
        <p:spPr>
          <a:xfrm>
            <a:off x="838199" y="10439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32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77A07B7-2A10-0AA0-51BD-796657B97AA8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Pooling Layer</a:t>
            </a:r>
            <a:endParaRPr lang="ko-KR" altLang="en-US" sz="32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24A36DB-4560-67F7-F122-E7C1AF538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683" y="2186324"/>
            <a:ext cx="4414633" cy="460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155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- </a:t>
            </a:r>
            <a:r>
              <a:rPr lang="en-US" altLang="ko-KR" dirty="0" err="1"/>
              <a:t>LeNet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FB5ED4-0834-BCCD-11FC-E779FC609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59" y="2089150"/>
            <a:ext cx="8881481" cy="311785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E0E38E61-649B-F8BB-A5DB-E681FD7395BD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1998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850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- </a:t>
            </a:r>
            <a:r>
              <a:rPr lang="en-US" altLang="ko-KR" dirty="0" err="1"/>
              <a:t>AlexNet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55F6F9A-C3EA-908C-5769-F5B712085621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2012</a:t>
            </a:r>
            <a:endParaRPr lang="ko-KR" altLang="en-US" sz="32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460E33B-6246-3F13-6F23-C0DA28F03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9" y="2209642"/>
            <a:ext cx="85725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595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</a:t>
            </a:r>
            <a:r>
              <a:rPr lang="en-US" altLang="ko-KR" dirty="0" err="1"/>
              <a:t>AlexNet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6CBCCF5-9084-5D8F-CFE4-57BDB354D04A}"/>
              </a:ext>
            </a:extLst>
          </p:cNvPr>
          <p:cNvSpPr/>
          <p:nvPr/>
        </p:nvSpPr>
        <p:spPr>
          <a:xfrm>
            <a:off x="2641600" y="2473483"/>
            <a:ext cx="1727200" cy="172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530655F-4813-1FEE-87A3-CC4C96FD830B}"/>
              </a:ext>
            </a:extLst>
          </p:cNvPr>
          <p:cNvSpPr/>
          <p:nvPr/>
        </p:nvSpPr>
        <p:spPr>
          <a:xfrm>
            <a:off x="5346700" y="2473483"/>
            <a:ext cx="1727200" cy="172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AEC7463-C857-629C-4033-11252BC2D2CC}"/>
              </a:ext>
            </a:extLst>
          </p:cNvPr>
          <p:cNvSpPr/>
          <p:nvPr/>
        </p:nvSpPr>
        <p:spPr>
          <a:xfrm>
            <a:off x="8178800" y="2473483"/>
            <a:ext cx="1727200" cy="172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C67071E-1B6B-7221-59E4-819C4537D85C}"/>
              </a:ext>
            </a:extLst>
          </p:cNvPr>
          <p:cNvCxnSpPr>
            <a:endCxn id="5" idx="2"/>
          </p:cNvCxnSpPr>
          <p:nvPr/>
        </p:nvCxnSpPr>
        <p:spPr>
          <a:xfrm>
            <a:off x="1422400" y="3337083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2B97F4-C53E-EB92-5BB8-7193D12879E9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368800" y="3337083"/>
            <a:ext cx="977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1FEC7D1-5713-BC0D-81D8-0A629EC73525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7073900" y="3337083"/>
            <a:ext cx="110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2AF720A-8BFD-E276-8E7C-DA8ADB06FD2C}"/>
              </a:ext>
            </a:extLst>
          </p:cNvPr>
          <p:cNvCxnSpPr>
            <a:stCxn id="7" idx="6"/>
          </p:cNvCxnSpPr>
          <p:nvPr/>
        </p:nvCxnSpPr>
        <p:spPr>
          <a:xfrm>
            <a:off x="9906000" y="3337083"/>
            <a:ext cx="901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97408D4-EF4F-92C6-2D7B-AE3485B773A6}"/>
              </a:ext>
            </a:extLst>
          </p:cNvPr>
          <p:cNvSpPr txBox="1"/>
          <p:nvPr/>
        </p:nvSpPr>
        <p:spPr>
          <a:xfrm>
            <a:off x="952499" y="3152417"/>
            <a:ext cx="43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9419C6-DE37-219F-7F18-139261BF29DF}"/>
              </a:ext>
            </a:extLst>
          </p:cNvPr>
          <p:cNvSpPr txBox="1"/>
          <p:nvPr/>
        </p:nvSpPr>
        <p:spPr>
          <a:xfrm>
            <a:off x="3098800" y="4581683"/>
            <a:ext cx="800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F(x)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63EDEB-348A-EAA9-E53A-191DA34BC7FB}"/>
              </a:ext>
            </a:extLst>
          </p:cNvPr>
          <p:cNvSpPr txBox="1"/>
          <p:nvPr/>
        </p:nvSpPr>
        <p:spPr>
          <a:xfrm>
            <a:off x="5810250" y="4581683"/>
            <a:ext cx="800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G(x)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C130D1-D431-08D3-7A3C-6436FC1E6B13}"/>
              </a:ext>
            </a:extLst>
          </p:cNvPr>
          <p:cNvSpPr txBox="1"/>
          <p:nvPr/>
        </p:nvSpPr>
        <p:spPr>
          <a:xfrm>
            <a:off x="8642350" y="4581683"/>
            <a:ext cx="800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H(x)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162BC5-221A-1744-02E0-E106CAC09A64}"/>
              </a:ext>
            </a:extLst>
          </p:cNvPr>
          <p:cNvSpPr txBox="1"/>
          <p:nvPr/>
        </p:nvSpPr>
        <p:spPr>
          <a:xfrm>
            <a:off x="11010900" y="3128048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6017C8-C850-1D76-C8A1-6D8B61A7E70E}"/>
              </a:ext>
            </a:extLst>
          </p:cNvPr>
          <p:cNvSpPr txBox="1"/>
          <p:nvPr/>
        </p:nvSpPr>
        <p:spPr>
          <a:xfrm>
            <a:off x="5032374" y="5909348"/>
            <a:ext cx="427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Y=H(G(F(x)))  = a ∙ b ∙ c ∙ x</a:t>
            </a:r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6D95FAA-2147-9DA1-E36E-270008A42BC2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Activation Function - </a:t>
            </a:r>
            <a:r>
              <a:rPr lang="en-US" altLang="ko-KR" sz="3200" dirty="0" err="1"/>
              <a:t>ReLu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35938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</a:t>
            </a:r>
            <a:r>
              <a:rPr lang="en-US" altLang="ko-KR" dirty="0" err="1"/>
              <a:t>AlexNet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55F6F9A-C3EA-908C-5769-F5B712085621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Activation Function - </a:t>
            </a:r>
            <a:r>
              <a:rPr lang="en-US" altLang="ko-KR" sz="3200" dirty="0" err="1"/>
              <a:t>ReLu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8FD259-4108-1D1A-F47F-AB666701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91" y="2521902"/>
            <a:ext cx="7534818" cy="40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93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00BF9-A70A-631B-99F5-BBB64C0B9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Summary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317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</a:t>
            </a:r>
            <a:r>
              <a:rPr lang="en-US" altLang="ko-KR" dirty="0" err="1"/>
              <a:t>AlexNet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55F6F9A-C3EA-908C-5769-F5B712085621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Activation Function - </a:t>
            </a:r>
            <a:r>
              <a:rPr lang="en-US" altLang="ko-KR" sz="3200" dirty="0" err="1"/>
              <a:t>ReLu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4E2E1D-655E-EB6E-C595-966FC375F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11" y="2657475"/>
            <a:ext cx="52863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08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</a:t>
            </a:r>
            <a:r>
              <a:rPr lang="en-US" altLang="ko-KR" dirty="0" err="1"/>
              <a:t>AlexNet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55F6F9A-C3EA-908C-5769-F5B712085621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Activation Function - </a:t>
            </a:r>
            <a:r>
              <a:rPr lang="en-US" altLang="ko-KR" sz="3200" dirty="0" err="1"/>
              <a:t>Softmax</a:t>
            </a:r>
            <a:endParaRPr lang="ko-KR" altLang="en-US" sz="32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A369FD4-0FEB-CD65-C994-6BF4C9083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4" y="2228692"/>
            <a:ext cx="935355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289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</a:t>
            </a:r>
            <a:r>
              <a:rPr lang="en-US" altLang="ko-KR" dirty="0" err="1"/>
              <a:t>AlexNet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55F6F9A-C3EA-908C-5769-F5B712085621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Cost Function = Loss Function</a:t>
            </a:r>
          </a:p>
          <a:p>
            <a:pPr algn="ctr"/>
            <a:r>
              <a:rPr lang="en-US" altLang="ko-KR" sz="3200" dirty="0"/>
              <a:t>Cross-Entropy Loss</a:t>
            </a:r>
            <a:endParaRPr lang="ko-KR" altLang="en-US" sz="3200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018CBF52-B346-AB8E-8B78-C34CF08E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11" y="2590323"/>
            <a:ext cx="9686577" cy="199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06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</a:t>
            </a:r>
            <a:r>
              <a:rPr lang="en-US" altLang="ko-KR" dirty="0" err="1"/>
              <a:t>AlexNet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55F6F9A-C3EA-908C-5769-F5B712085621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Cost Function = Loss Function</a:t>
            </a:r>
          </a:p>
          <a:p>
            <a:pPr algn="ctr"/>
            <a:r>
              <a:rPr lang="en-US" altLang="ko-KR" sz="3200" dirty="0"/>
              <a:t>Cross-Entropy Loss</a:t>
            </a:r>
            <a:endParaRPr lang="ko-KR" altLang="en-US" sz="3200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B785AA21-4B7B-4DA6-4379-BBBF9FB16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7" y="2372936"/>
            <a:ext cx="3757612" cy="229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F3349FF3-A2F8-E4DE-6544-2C4FF43B7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42" y="2521902"/>
            <a:ext cx="4752430" cy="19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02DF182F-7F5D-4884-C453-E375CDCB9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14" y="4441943"/>
            <a:ext cx="6624570" cy="229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85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</a:t>
            </a:r>
            <a:r>
              <a:rPr lang="en-US" altLang="ko-KR" dirty="0" err="1"/>
              <a:t>AlexNet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55F6F9A-C3EA-908C-5769-F5B712085621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Batch Normalization</a:t>
            </a:r>
            <a:endParaRPr lang="ko-KR" altLang="en-US" sz="3200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B785AA21-4B7B-4DA6-4379-BBBF9FB16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7" y="2372936"/>
            <a:ext cx="3757612" cy="229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F3349FF3-A2F8-E4DE-6544-2C4FF43B7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42" y="2521902"/>
            <a:ext cx="4752430" cy="19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02DF182F-7F5D-4884-C453-E375CDCB9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14" y="4441943"/>
            <a:ext cx="6624570" cy="229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71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VGG16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51B2F0A-6B31-39F6-2037-190C5EE66A74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2014</a:t>
            </a:r>
            <a:endParaRPr lang="ko-KR" altLang="en-US" sz="32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BCA4642-FBC1-7953-E14A-3F9AA8DC2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5" y="1978025"/>
            <a:ext cx="7613650" cy="48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49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VGG16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EBFF18-352C-B9DE-5ED9-C98BE3A3A9CC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7x7 filter vs 3x3 filter</a:t>
            </a:r>
            <a:endParaRPr lang="ko-KR" altLang="en-US" sz="3200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FA82DCCE-BCDC-0708-3A2C-5A7546960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49" y="2133443"/>
            <a:ext cx="5097144" cy="382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B1175923-2F23-F9DE-B403-5363DCE0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692" y="2133443"/>
            <a:ext cx="5462907" cy="40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C8506A-5C7D-AE77-786C-52E3E5AC5539}"/>
              </a:ext>
            </a:extLst>
          </p:cNvPr>
          <p:cNvSpPr txBox="1"/>
          <p:nvPr/>
        </p:nvSpPr>
        <p:spPr>
          <a:xfrm>
            <a:off x="2222500" y="6254234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Weight = 49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86982-0DDF-B7A1-D6F0-E63E64C5A56C}"/>
              </a:ext>
            </a:extLst>
          </p:cNvPr>
          <p:cNvSpPr txBox="1"/>
          <p:nvPr/>
        </p:nvSpPr>
        <p:spPr>
          <a:xfrm>
            <a:off x="8407402" y="6230623"/>
            <a:ext cx="247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Weight = 9 x3 =27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715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VGG16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EBFF18-352C-B9DE-5ED9-C98BE3A3A9CC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Data Augmentation</a:t>
            </a:r>
            <a:endParaRPr lang="ko-KR" altLang="en-US" sz="32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964B5B8-13BC-991F-9046-4DB7422AE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832757"/>
            <a:ext cx="5505450" cy="2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8CE0A9CE-CBD6-8BD6-C0A5-4016550CE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2257267"/>
            <a:ext cx="6038849" cy="382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632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VGG16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EBFF18-352C-B9DE-5ED9-C98BE3A3A9CC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Data Augmentation</a:t>
            </a:r>
            <a:endParaRPr lang="ko-KR" altLang="en-US" sz="32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F2A3A61-9032-D318-4D4B-F221BDEE6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2347913"/>
            <a:ext cx="66675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884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</a:t>
            </a:r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EBFF18-352C-B9DE-5ED9-C98BE3A3A9CC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Degradation Problem</a:t>
            </a:r>
            <a:endParaRPr lang="ko-KR" altLang="en-US" sz="32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E5D98A4-0983-D983-6568-936986B9F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9" y="2273300"/>
            <a:ext cx="80772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33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E18DBD8-E9EE-2B04-8433-D8C3EA28165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History of AI</a:t>
            </a:r>
            <a:endParaRPr lang="ko-KR" altLang="en-US" dirty="0"/>
          </a:p>
        </p:txBody>
      </p:sp>
      <p:pic>
        <p:nvPicPr>
          <p:cNvPr id="3" name="Picture 4" descr="[표지 이야기]AI 활용 어디까지 왔나">
            <a:extLst>
              <a:ext uri="{FF2B5EF4-FFF2-40B4-BE49-F238E27FC236}">
                <a16:creationId xmlns:a16="http://schemas.microsoft.com/office/drawing/2014/main" id="{BCAC885D-AE58-9BE5-935D-33FFD148C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28" y="1602781"/>
            <a:ext cx="9529543" cy="451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410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</a:t>
            </a:r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EBFF18-352C-B9DE-5ED9-C98BE3A3A9CC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2015</a:t>
            </a:r>
            <a:endParaRPr lang="ko-KR" altLang="en-US" sz="3200" dirty="0"/>
          </a:p>
        </p:txBody>
      </p:sp>
      <p:pic>
        <p:nvPicPr>
          <p:cNvPr id="22530" name="Picture 2" descr="ResNet (Residual Network) - gaussian37">
            <a:extLst>
              <a:ext uri="{FF2B5EF4-FFF2-40B4-BE49-F238E27FC236}">
                <a16:creationId xmlns:a16="http://schemas.microsoft.com/office/drawing/2014/main" id="{B3B6926F-D71F-015B-FE11-8AE42F9DB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t="13206" r="2107" b="33214"/>
          <a:stretch/>
        </p:blipFill>
        <p:spPr bwMode="auto">
          <a:xfrm>
            <a:off x="299910" y="2521902"/>
            <a:ext cx="11592179" cy="343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028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</a:t>
            </a:r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4BFFABE-4BDC-F5B5-0314-34D37774E4C4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Residual = Skip Connection</a:t>
            </a:r>
            <a:endParaRPr lang="ko-KR" altLang="en-US" sz="3200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5E0124BD-6C94-DCCB-1EBF-359A89561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6" y="2285084"/>
            <a:ext cx="5572125" cy="419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401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</a:t>
            </a:r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4BFFABE-4BDC-F5B5-0314-34D37774E4C4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 err="1"/>
              <a:t>BottleNeck</a:t>
            </a:r>
            <a:endParaRPr lang="ko-KR" altLang="en-US" sz="3200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6C5685CF-6EDA-0FE6-5EFE-059BD5182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470" y="2733674"/>
            <a:ext cx="7563059" cy="35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419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[자막뉴스] '이 숙제를 누가 했다고_'...충격받은 구글 _직원 소집_ _ YTN">
            <a:hlinkClick r:id="" action="ppaction://media"/>
            <a:extLst>
              <a:ext uri="{FF2B5EF4-FFF2-40B4-BE49-F238E27FC236}">
                <a16:creationId xmlns:a16="http://schemas.microsoft.com/office/drawing/2014/main" id="{5AFC1077-D8E4-1D6F-6056-D3A2BD4074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3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CE61C2-3B7F-6D8E-D776-FFA6F75B8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029" y="0"/>
            <a:ext cx="5761771" cy="5768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F93C7B-B20D-73A5-5A05-C837E3A1E7A3}"/>
              </a:ext>
            </a:extLst>
          </p:cNvPr>
          <p:cNvSpPr txBox="1"/>
          <p:nvPr/>
        </p:nvSpPr>
        <p:spPr>
          <a:xfrm>
            <a:off x="3048000" y="62669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https://makeavideo.studio/</a:t>
            </a:r>
          </a:p>
        </p:txBody>
      </p:sp>
    </p:spTree>
    <p:extLst>
      <p:ext uri="{BB962C8B-B14F-4D97-AF65-F5344CB8AC3E}">
        <p14:creationId xmlns:p14="http://schemas.microsoft.com/office/powerpoint/2010/main" val="1145595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E487C1-B763-0815-2031-FA3349F53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419100"/>
            <a:ext cx="79438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1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C27041-E2EE-4D32-001D-F6452B96B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664607"/>
            <a:ext cx="10229850" cy="50673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FF8DFFF-260F-7302-77E4-EA63A4542C03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초거대 </a:t>
            </a:r>
            <a:r>
              <a:rPr lang="en-US" altLang="ko-KR" dirty="0"/>
              <a:t>AI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068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Lab 1 : XOR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8786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Deep Learning Library</a:t>
            </a:r>
            <a:endParaRPr lang="ko-KR" altLang="en-US" dirty="0"/>
          </a:p>
        </p:txBody>
      </p:sp>
      <p:pic>
        <p:nvPicPr>
          <p:cNvPr id="4100" name="Picture 4" descr="TensorFlow vs PyTorch in 2022 - AITUDE">
            <a:extLst>
              <a:ext uri="{FF2B5EF4-FFF2-40B4-BE49-F238E27FC236}">
                <a16:creationId xmlns:a16="http://schemas.microsoft.com/office/drawing/2014/main" id="{3D24454B-5580-C25C-47B7-9EFF47C1F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1576388"/>
            <a:ext cx="672465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802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Deep Learning Library</a:t>
            </a:r>
            <a:endParaRPr lang="ko-KR" altLang="en-US" dirty="0"/>
          </a:p>
        </p:txBody>
      </p:sp>
      <p:pic>
        <p:nvPicPr>
          <p:cNvPr id="5122" name="Picture 2" descr="1. 서론. [ PyTorch vs. Tensorflow ] - PyTorch 딥러닝 챗봇">
            <a:extLst>
              <a:ext uri="{FF2B5EF4-FFF2-40B4-BE49-F238E27FC236}">
                <a16:creationId xmlns:a16="http://schemas.microsoft.com/office/drawing/2014/main" id="{5F6E0751-E1C2-7EC2-86F8-7E8805239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234" y="1543370"/>
            <a:ext cx="9363529" cy="49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944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D356A-39FA-5D62-7482-AE7FEECD3B8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Supervised/Unsupervised Learning</a:t>
            </a:r>
            <a:endParaRPr lang="ko-KR" altLang="en-US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304A4BF1-EE12-87FE-A289-771F420A50B7}"/>
              </a:ext>
            </a:extLst>
          </p:cNvPr>
          <p:cNvGraphicFramePr>
            <a:graphicFrameLocks noGrp="1"/>
          </p:cNvGraphicFramePr>
          <p:nvPr/>
        </p:nvGraphicFramePr>
        <p:xfrm>
          <a:off x="1473199" y="2014220"/>
          <a:ext cx="9550401" cy="466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83467">
                  <a:extLst>
                    <a:ext uri="{9D8B030D-6E8A-4147-A177-3AD203B41FA5}">
                      <a16:colId xmlns:a16="http://schemas.microsoft.com/office/drawing/2014/main" val="2446822962"/>
                    </a:ext>
                  </a:extLst>
                </a:gridCol>
                <a:gridCol w="3183467">
                  <a:extLst>
                    <a:ext uri="{9D8B030D-6E8A-4147-A177-3AD203B41FA5}">
                      <a16:colId xmlns:a16="http://schemas.microsoft.com/office/drawing/2014/main" val="1272908161"/>
                    </a:ext>
                  </a:extLst>
                </a:gridCol>
                <a:gridCol w="3183467">
                  <a:extLst>
                    <a:ext uri="{9D8B030D-6E8A-4147-A177-3AD203B41FA5}">
                      <a16:colId xmlns:a16="http://schemas.microsoft.com/office/drawing/2014/main" val="3915566612"/>
                    </a:ext>
                  </a:extLst>
                </a:gridCol>
              </a:tblGrid>
              <a:tr h="187198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Supervised Learning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Classification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kNN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320879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Naïve Bayes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857970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Support Vector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365687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Machine Decision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861304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Deep Learning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57254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Regression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Linear Regression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773451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Locally Weighted Linear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022393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Ridge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729289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Lasso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415732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Deep Learning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850473"/>
                  </a:ext>
                </a:extLst>
              </a:tr>
              <a:tr h="187198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Unsupervised Learning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Clustering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379762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K Means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807019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Density Estimation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941515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Exception Maximization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450481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Pazen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Window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847414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DBSCAN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409369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Deep Learning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13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84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CA228A-27F7-8E0D-6F04-BE319E58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070" y="536896"/>
            <a:ext cx="9567859" cy="551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129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E80FD54-CE1A-E519-4240-D632B8E14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1836009"/>
            <a:ext cx="121348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828D17C-F8E2-12AA-368F-9D08C22811B0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Training, Validation, Test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380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C457E0-001F-6AEA-9198-B6BCDA927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641" b="46899"/>
          <a:stretch/>
        </p:blipFill>
        <p:spPr>
          <a:xfrm>
            <a:off x="1038225" y="363523"/>
            <a:ext cx="10229850" cy="33131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B45EE3-938E-DBF4-1C9B-C4CF66003528}"/>
              </a:ext>
            </a:extLst>
          </p:cNvPr>
          <p:cNvSpPr/>
          <p:nvPr/>
        </p:nvSpPr>
        <p:spPr>
          <a:xfrm>
            <a:off x="923925" y="1409701"/>
            <a:ext cx="5524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6C48B8-D8F1-FE8F-2B03-879676661815}"/>
              </a:ext>
            </a:extLst>
          </p:cNvPr>
          <p:cNvSpPr/>
          <p:nvPr/>
        </p:nvSpPr>
        <p:spPr>
          <a:xfrm>
            <a:off x="2105025" y="685801"/>
            <a:ext cx="409575" cy="333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A95426-6EDB-FC36-5D54-F5D3E61A4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4116769"/>
            <a:ext cx="7091363" cy="231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68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2F218D-3107-99E8-9700-C76B8977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2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72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2F218D-3107-99E8-9700-C76B8977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22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82B78F-BBB6-C36D-FE6C-5540C89A4B89}"/>
              </a:ext>
            </a:extLst>
          </p:cNvPr>
          <p:cNvSpPr txBox="1"/>
          <p:nvPr/>
        </p:nvSpPr>
        <p:spPr>
          <a:xfrm>
            <a:off x="1112970" y="4982260"/>
            <a:ext cx="1049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!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git clone https://github.com/JunHyeon33/Deep_Learning_Lecture_Lab01.git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0C6515-2A0C-B5E9-C462-5F3F25BF9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43" t="10547" r="36486" b="80664"/>
          <a:stretch/>
        </p:blipFill>
        <p:spPr>
          <a:xfrm>
            <a:off x="2962275" y="438151"/>
            <a:ext cx="679794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95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CCDC3C-257F-02A4-3254-055AC175D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40"/>
            <a:ext cx="12192000" cy="489981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BCA9455-0B86-30C1-4E76-0E343B930530}"/>
              </a:ext>
            </a:extLst>
          </p:cNvPr>
          <p:cNvSpPr/>
          <p:nvPr/>
        </p:nvSpPr>
        <p:spPr>
          <a:xfrm>
            <a:off x="390525" y="1590675"/>
            <a:ext cx="2000250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33086-B607-43D0-3685-9BC167306E2E}"/>
              </a:ext>
            </a:extLst>
          </p:cNvPr>
          <p:cNvSpPr txBox="1"/>
          <p:nvPr/>
        </p:nvSpPr>
        <p:spPr>
          <a:xfrm>
            <a:off x="1028700" y="2818844"/>
            <a:ext cx="470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Drag</a:t>
            </a:r>
            <a:r>
              <a:rPr lang="ko-KR" altLang="en-US" dirty="0"/>
              <a:t>해서 </a:t>
            </a:r>
            <a:r>
              <a:rPr lang="en-US" altLang="ko-KR" dirty="0"/>
              <a:t>drive/</a:t>
            </a:r>
            <a:r>
              <a:rPr lang="en-US" altLang="ko-KR" dirty="0" err="1"/>
              <a:t>MyDrive</a:t>
            </a:r>
            <a:r>
              <a:rPr lang="ko-KR" altLang="en-US" dirty="0"/>
              <a:t>로 폴더 이동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F751A1B-9556-C1BD-4059-787748574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3542704"/>
            <a:ext cx="12192000" cy="33152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DE773B-BD27-8962-0034-AF58A5FC6621}"/>
              </a:ext>
            </a:extLst>
          </p:cNvPr>
          <p:cNvSpPr/>
          <p:nvPr/>
        </p:nvSpPr>
        <p:spPr>
          <a:xfrm>
            <a:off x="390525" y="5114627"/>
            <a:ext cx="2000250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70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4386CB-C7AE-F9D6-6BDD-F04C4B1A2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147637"/>
            <a:ext cx="1001077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7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4386CB-C7AE-F9D6-6BDD-F04C4B1A2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147637"/>
            <a:ext cx="1001077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60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Lab 2 : CNN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065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2F218D-3107-99E8-9700-C76B8977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22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82B78F-BBB6-C36D-FE6C-5540C89A4B89}"/>
              </a:ext>
            </a:extLst>
          </p:cNvPr>
          <p:cNvSpPr txBox="1"/>
          <p:nvPr/>
        </p:nvSpPr>
        <p:spPr>
          <a:xfrm>
            <a:off x="961969" y="4160139"/>
            <a:ext cx="1049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!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git clone https://github.com/JunHyeon33/Deep_Learning_Lecture_Lab01.git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0C6515-2A0C-B5E9-C462-5F3F25BF9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43" t="10547" r="36486" b="80664"/>
          <a:stretch/>
        </p:blipFill>
        <p:spPr>
          <a:xfrm>
            <a:off x="2962275" y="438151"/>
            <a:ext cx="6797940" cy="342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2C1260-B8CD-DE87-4EBE-2CC91F5098FB}"/>
              </a:ext>
            </a:extLst>
          </p:cNvPr>
          <p:cNvSpPr txBox="1"/>
          <p:nvPr/>
        </p:nvSpPr>
        <p:spPr>
          <a:xfrm>
            <a:off x="961969" y="5444794"/>
            <a:ext cx="1049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!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git clone https://github.com/JunHyeon33/Deep_Learning_Lecture_Lab0</a:t>
            </a:r>
            <a:r>
              <a:rPr lang="en-US" altLang="ko-KR" b="1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.git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D1604B4-4441-EA41-E21B-2F4EDF141D51}"/>
              </a:ext>
            </a:extLst>
          </p:cNvPr>
          <p:cNvCxnSpPr>
            <a:stCxn id="4" idx="2"/>
            <a:endCxn id="2" idx="0"/>
          </p:cNvCxnSpPr>
          <p:nvPr/>
        </p:nvCxnSpPr>
        <p:spPr>
          <a:xfrm>
            <a:off x="6210244" y="4529471"/>
            <a:ext cx="0" cy="915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00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Artificial Neural Network</a:t>
            </a:r>
            <a:endParaRPr lang="ko-KR" altLang="en-US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3C5FD75-AAE9-36F2-0F41-C26410FE0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2017713"/>
            <a:ext cx="609600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31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CCDC3C-257F-02A4-3254-055AC175D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40"/>
            <a:ext cx="12192000" cy="489981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BCA9455-0B86-30C1-4E76-0E343B930530}"/>
              </a:ext>
            </a:extLst>
          </p:cNvPr>
          <p:cNvSpPr/>
          <p:nvPr/>
        </p:nvSpPr>
        <p:spPr>
          <a:xfrm>
            <a:off x="390525" y="1590675"/>
            <a:ext cx="2000250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33086-B607-43D0-3685-9BC167306E2E}"/>
              </a:ext>
            </a:extLst>
          </p:cNvPr>
          <p:cNvSpPr txBox="1"/>
          <p:nvPr/>
        </p:nvSpPr>
        <p:spPr>
          <a:xfrm>
            <a:off x="1028700" y="2818844"/>
            <a:ext cx="470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Drag</a:t>
            </a:r>
            <a:r>
              <a:rPr lang="ko-KR" altLang="en-US" dirty="0"/>
              <a:t>해서 </a:t>
            </a:r>
            <a:r>
              <a:rPr lang="en-US" altLang="ko-KR" dirty="0"/>
              <a:t>drive/</a:t>
            </a:r>
            <a:r>
              <a:rPr lang="en-US" altLang="ko-KR" dirty="0" err="1"/>
              <a:t>MyDrive</a:t>
            </a:r>
            <a:r>
              <a:rPr lang="ko-KR" altLang="en-US" dirty="0"/>
              <a:t>로 폴더 이동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F751A1B-9556-C1BD-4059-787748574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3542704"/>
            <a:ext cx="12192000" cy="33152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DE773B-BD27-8962-0034-AF58A5FC6621}"/>
              </a:ext>
            </a:extLst>
          </p:cNvPr>
          <p:cNvSpPr/>
          <p:nvPr/>
        </p:nvSpPr>
        <p:spPr>
          <a:xfrm>
            <a:off x="390525" y="5114627"/>
            <a:ext cx="2000250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926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4386CB-C7AE-F9D6-6BDD-F04C4B1A2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147637"/>
            <a:ext cx="1001077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81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4386CB-C7AE-F9D6-6BDD-F04C4B1A2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147637"/>
            <a:ext cx="1001077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29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Multi-layered Neural Network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544F3E-155A-C827-9A4B-E38A492B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225" y="1706721"/>
            <a:ext cx="5797550" cy="469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4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E11DF2A-5FCA-FC84-14D7-4713CA3CF357}"/>
              </a:ext>
            </a:extLst>
          </p:cNvPr>
          <p:cNvSpPr txBox="1">
            <a:spLocks/>
          </p:cNvSpPr>
          <p:nvPr/>
        </p:nvSpPr>
        <p:spPr>
          <a:xfrm>
            <a:off x="838199" y="10439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Problems of MLP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507F0F-36BA-364A-A6E8-8FD1EEBB1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93899"/>
            <a:ext cx="4196534" cy="4759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28C41E-6DA9-C2F8-7D86-174715A08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25" y="2158493"/>
            <a:ext cx="5502275" cy="431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58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</a:t>
            </a:r>
            <a:endParaRPr lang="ko-KR" altLang="en-US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EA021242-1ABA-B10F-53EB-0A321ECF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0" y="1849438"/>
            <a:ext cx="7628478" cy="428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272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- </a:t>
            </a:r>
            <a:r>
              <a:rPr lang="en-US" altLang="ko-KR" dirty="0" err="1"/>
              <a:t>LeNet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FB5ED4-0834-BCCD-11FC-E779FC609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59" y="2089150"/>
            <a:ext cx="8881481" cy="31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76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4307</TotalTime>
  <Words>422</Words>
  <Application>Microsoft Office PowerPoint</Application>
  <PresentationFormat>와이드스크린</PresentationFormat>
  <Paragraphs>107</Paragraphs>
  <Slides>52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6" baseType="lpstr">
      <vt:lpstr>맑은 고딕</vt:lpstr>
      <vt:lpstr>Arial</vt:lpstr>
      <vt:lpstr>Courier New</vt:lpstr>
      <vt:lpstr>Office 테마</vt:lpstr>
      <vt:lpstr>딥러닝 이론 교육 </vt:lpstr>
      <vt:lpstr>Summary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이론 교육 </dc:title>
  <dc:creator>Joon hyeon</dc:creator>
  <cp:lastModifiedBy>Joon hyeon</cp:lastModifiedBy>
  <cp:revision>70</cp:revision>
  <dcterms:created xsi:type="dcterms:W3CDTF">2023-01-25T00:50:04Z</dcterms:created>
  <dcterms:modified xsi:type="dcterms:W3CDTF">2023-02-02T03:44:49Z</dcterms:modified>
</cp:coreProperties>
</file>